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0"/>
  </p:notesMasterIdLst>
  <p:handoutMasterIdLst>
    <p:handoutMasterId r:id="rId11"/>
  </p:handoutMasterIdLst>
  <p:sldIdLst>
    <p:sldId id="256" r:id="rId5"/>
    <p:sldId id="456" r:id="rId6"/>
    <p:sldId id="394" r:id="rId7"/>
    <p:sldId id="457" r:id="rId8"/>
    <p:sldId id="458" r:id="rId9"/>
  </p:sldIdLst>
  <p:sldSz cx="9144000" cy="6858000" type="screen4x3"/>
  <p:notesSz cx="6797675" cy="9926638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dro Costa" initials="PC" lastIdx="2" clrIdx="0">
    <p:extLst>
      <p:ext uri="{19B8F6BF-5375-455C-9EA6-DF929625EA0E}">
        <p15:presenceInfo xmlns:p15="http://schemas.microsoft.com/office/powerpoint/2012/main" userId="S-1-5-21-2677264539-3563455944-3608814407-1147" providerId="AD"/>
      </p:ext>
    </p:extLst>
  </p:cmAuthor>
  <p:cmAuthor id="2" name="Elsa Agua" initials="ElsAgua" lastIdx="1" clrIdx="1">
    <p:extLst>
      <p:ext uri="{19B8F6BF-5375-455C-9EA6-DF929625EA0E}">
        <p15:presenceInfo xmlns:p15="http://schemas.microsoft.com/office/powerpoint/2012/main" userId="Elsa Agu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9D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21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924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306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805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3850445" y="1"/>
            <a:ext cx="2945659" cy="49805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423BA0B-3FD7-41D1-BE4F-1830F19808C1}" type="datetimeFigureOut">
              <a:rPr lang="pt-PT" smtClean="0"/>
              <a:t>28/02/2019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2" y="9428584"/>
            <a:ext cx="2945659" cy="49805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850445" y="9428584"/>
            <a:ext cx="2945659" cy="49805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5668E7E-2EBA-4229-B51F-C977DD12DD8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940098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805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50445" y="1"/>
            <a:ext cx="2945659" cy="49805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7174C36-A371-44B5-9BBD-581DE3CD0454}" type="datetimeFigureOut">
              <a:rPr lang="pt-PT" smtClean="0"/>
              <a:t>28/02/2019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2" y="9428584"/>
            <a:ext cx="2945659" cy="49805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50445" y="9428584"/>
            <a:ext cx="2945659" cy="49805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45E3208-988F-4EAA-AA9A-FB46DF60CB6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090415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5E3208-988F-4EAA-AA9A-FB46DF60CB6D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107568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5E3208-988F-4EAA-AA9A-FB46DF60CB6D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046069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5E3208-988F-4EAA-AA9A-FB46DF60CB6D}" type="slidenum">
              <a:rPr lang="pt-PT" smtClean="0"/>
              <a:t>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78050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5E3208-988F-4EAA-AA9A-FB46DF60CB6D}" type="slidenum">
              <a:rPr lang="pt-PT" smtClean="0"/>
              <a:t>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119920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5E3208-988F-4EAA-AA9A-FB46DF60CB6D}" type="slidenum">
              <a:rPr lang="pt-PT" smtClean="0"/>
              <a:t>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35171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o de título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8651" y="1644242"/>
            <a:ext cx="7886700" cy="4420998"/>
          </a:xfrm>
        </p:spPr>
        <p:txBody>
          <a:bodyPr/>
          <a:lstStyle>
            <a:lvl1pPr marL="0" indent="0" algn="ctr">
              <a:buNone/>
              <a:defRPr sz="240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 dirty="0" smtClean="0"/>
              <a:t>Faça clique para editar o estilo</a:t>
            </a:r>
            <a:endParaRPr lang="en-US" dirty="0"/>
          </a:p>
        </p:txBody>
      </p:sp>
      <p:sp>
        <p:nvSpPr>
          <p:cNvPr id="2" name="Retângulo 1"/>
          <p:cNvSpPr/>
          <p:nvPr userDrawn="1"/>
        </p:nvSpPr>
        <p:spPr>
          <a:xfrm>
            <a:off x="0" y="-1"/>
            <a:ext cx="9144000" cy="771787"/>
          </a:xfrm>
          <a:prstGeom prst="rect">
            <a:avLst/>
          </a:prstGeom>
          <a:solidFill>
            <a:srgbClr val="E29D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5" name="Imagem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1071" y="96995"/>
            <a:ext cx="2024280" cy="577793"/>
          </a:xfrm>
          <a:prstGeom prst="rect">
            <a:avLst/>
          </a:prstGeom>
        </p:spPr>
      </p:pic>
      <p:sp>
        <p:nvSpPr>
          <p:cNvPr id="6" name="Retângulo 5"/>
          <p:cNvSpPr/>
          <p:nvPr userDrawn="1"/>
        </p:nvSpPr>
        <p:spPr>
          <a:xfrm>
            <a:off x="0" y="6749757"/>
            <a:ext cx="9144000" cy="116632"/>
          </a:xfrm>
          <a:prstGeom prst="rect">
            <a:avLst/>
          </a:prstGeom>
          <a:solidFill>
            <a:srgbClr val="E29D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87785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87426"/>
            <a:ext cx="3111475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dirty="0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0" y="987426"/>
            <a:ext cx="4799409" cy="503586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dirty="0" smtClean="0"/>
              <a:t>Clique para editar os estilos</a:t>
            </a:r>
          </a:p>
          <a:p>
            <a:pPr lvl="1"/>
            <a:r>
              <a:rPr lang="pt-PT" dirty="0" smtClean="0"/>
              <a:t>Segundo nível</a:t>
            </a:r>
          </a:p>
          <a:p>
            <a:pPr lvl="2"/>
            <a:r>
              <a:rPr lang="pt-PT" dirty="0" smtClean="0"/>
              <a:t>Terceiro nível</a:t>
            </a:r>
          </a:p>
          <a:p>
            <a:pPr lvl="3"/>
            <a:r>
              <a:rPr lang="pt-PT" dirty="0" smtClean="0"/>
              <a:t>Quarto nível</a:t>
            </a:r>
          </a:p>
          <a:p>
            <a:pPr lvl="4"/>
            <a:r>
              <a:rPr lang="pt-PT" dirty="0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7544" y="2164359"/>
            <a:ext cx="3111475" cy="385893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dirty="0" smtClean="0"/>
              <a:t>Clique para editar os estilos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74859" y="6491041"/>
            <a:ext cx="2218506" cy="2541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pt-PT" smtClean="0"/>
              <a:t>18-01-2019</a:t>
            </a:r>
            <a:endParaRPr lang="pt-PT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36265" y="6491041"/>
            <a:ext cx="3086100" cy="2541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pt-PT" dirty="0" smtClean="0"/>
              <a:t>ERSE - Entidade Reguladora dos Serviços Energéticos</a:t>
            </a:r>
            <a:endParaRPr lang="pt-PT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5265" y="6491041"/>
            <a:ext cx="2228850" cy="2541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C6699BCF-D366-42DF-93F6-A4A9740904A7}" type="slidenum">
              <a:rPr lang="pt-PT" smtClean="0"/>
              <a:pPr/>
              <a:t>‹nº›</a:t>
            </a:fld>
            <a:endParaRPr lang="pt-PT" dirty="0"/>
          </a:p>
        </p:txBody>
      </p:sp>
      <p:sp>
        <p:nvSpPr>
          <p:cNvPr id="11" name="Retângulo 10"/>
          <p:cNvSpPr/>
          <p:nvPr userDrawn="1"/>
        </p:nvSpPr>
        <p:spPr>
          <a:xfrm>
            <a:off x="0" y="6749757"/>
            <a:ext cx="9144000" cy="116632"/>
          </a:xfrm>
          <a:prstGeom prst="rect">
            <a:avLst/>
          </a:prstGeom>
          <a:solidFill>
            <a:srgbClr val="E29D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12" name="Imagem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4667" y="244460"/>
            <a:ext cx="414485" cy="395005"/>
          </a:xfrm>
          <a:prstGeom prst="rect">
            <a:avLst/>
          </a:prstGeom>
        </p:spPr>
      </p:pic>
      <p:cxnSp>
        <p:nvCxnSpPr>
          <p:cNvPr id="13" name="Conexão reta 12"/>
          <p:cNvCxnSpPr/>
          <p:nvPr userDrawn="1"/>
        </p:nvCxnSpPr>
        <p:spPr>
          <a:xfrm>
            <a:off x="467544" y="701085"/>
            <a:ext cx="8219256" cy="0"/>
          </a:xfrm>
          <a:prstGeom prst="line">
            <a:avLst/>
          </a:prstGeom>
          <a:ln>
            <a:solidFill>
              <a:srgbClr val="E29D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94455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87426"/>
            <a:ext cx="3111475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dirty="0" smtClean="0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0" y="987426"/>
            <a:ext cx="4799409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7544" y="2155970"/>
            <a:ext cx="3111475" cy="371301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67544" y="6491043"/>
            <a:ext cx="2218506" cy="2541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pt-PT" smtClean="0"/>
              <a:t>18-01-2019</a:t>
            </a:r>
            <a:endParaRPr lang="pt-PT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491043"/>
            <a:ext cx="3086100" cy="2541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pt-PT" dirty="0" smtClean="0"/>
              <a:t>ERSE - Entidade Reguladora dos Serviços Energéticos</a:t>
            </a:r>
            <a:endParaRPr lang="pt-PT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491043"/>
            <a:ext cx="2228850" cy="2541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C6699BCF-D366-42DF-93F6-A4A9740904A7}" type="slidenum">
              <a:rPr lang="pt-PT" smtClean="0"/>
              <a:pPr/>
              <a:t>‹nº›</a:t>
            </a:fld>
            <a:endParaRPr lang="pt-PT" dirty="0"/>
          </a:p>
        </p:txBody>
      </p:sp>
      <p:sp>
        <p:nvSpPr>
          <p:cNvPr id="11" name="Retângulo 10"/>
          <p:cNvSpPr/>
          <p:nvPr userDrawn="1"/>
        </p:nvSpPr>
        <p:spPr>
          <a:xfrm>
            <a:off x="0" y="6749757"/>
            <a:ext cx="9144000" cy="116632"/>
          </a:xfrm>
          <a:prstGeom prst="rect">
            <a:avLst/>
          </a:prstGeom>
          <a:solidFill>
            <a:srgbClr val="E29D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12" name="Imagem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4667" y="244460"/>
            <a:ext cx="414485" cy="395005"/>
          </a:xfrm>
          <a:prstGeom prst="rect">
            <a:avLst/>
          </a:prstGeom>
        </p:spPr>
      </p:pic>
      <p:cxnSp>
        <p:nvCxnSpPr>
          <p:cNvPr id="13" name="Conexão reta 12"/>
          <p:cNvCxnSpPr/>
          <p:nvPr userDrawn="1"/>
        </p:nvCxnSpPr>
        <p:spPr>
          <a:xfrm>
            <a:off x="467544" y="701085"/>
            <a:ext cx="8219256" cy="0"/>
          </a:xfrm>
          <a:prstGeom prst="line">
            <a:avLst/>
          </a:prstGeom>
          <a:ln>
            <a:solidFill>
              <a:srgbClr val="E29D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38299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67544" y="6322796"/>
            <a:ext cx="2218506" cy="2541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pt-PT" smtClean="0"/>
              <a:t>18-01-2019</a:t>
            </a:r>
            <a:endParaRPr lang="pt-PT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22796"/>
            <a:ext cx="3086100" cy="2541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pt-PT" dirty="0" smtClean="0"/>
              <a:t>ERSE - Entidade Reguladora dos Serviços Energéticos</a:t>
            </a:r>
            <a:endParaRPr lang="pt-PT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22796"/>
            <a:ext cx="2228850" cy="2541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C6699BCF-D366-42DF-93F6-A4A9740904A7}" type="slidenum">
              <a:rPr lang="pt-PT" smtClean="0"/>
              <a:pPr/>
              <a:t>‹nº›</a:t>
            </a:fld>
            <a:endParaRPr lang="pt-PT" dirty="0"/>
          </a:p>
        </p:txBody>
      </p:sp>
      <p:sp>
        <p:nvSpPr>
          <p:cNvPr id="10" name="Retângulo 9"/>
          <p:cNvSpPr/>
          <p:nvPr userDrawn="1"/>
        </p:nvSpPr>
        <p:spPr>
          <a:xfrm>
            <a:off x="0" y="6749757"/>
            <a:ext cx="9144000" cy="116632"/>
          </a:xfrm>
          <a:prstGeom prst="rect">
            <a:avLst/>
          </a:prstGeom>
          <a:solidFill>
            <a:srgbClr val="E29D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11" name="Imagem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4667" y="244460"/>
            <a:ext cx="414485" cy="395005"/>
          </a:xfrm>
          <a:prstGeom prst="rect">
            <a:avLst/>
          </a:prstGeom>
        </p:spPr>
      </p:pic>
      <p:cxnSp>
        <p:nvCxnSpPr>
          <p:cNvPr id="12" name="Conexão reta 11"/>
          <p:cNvCxnSpPr/>
          <p:nvPr userDrawn="1"/>
        </p:nvCxnSpPr>
        <p:spPr>
          <a:xfrm>
            <a:off x="467544" y="701085"/>
            <a:ext cx="8219256" cy="0"/>
          </a:xfrm>
          <a:prstGeom prst="line">
            <a:avLst/>
          </a:prstGeom>
          <a:ln>
            <a:solidFill>
              <a:srgbClr val="E29D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16137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872455"/>
            <a:ext cx="2143125" cy="5304508"/>
          </a:xfrm>
        </p:spPr>
        <p:txBody>
          <a:bodyPr vert="eaVert"/>
          <a:lstStyle/>
          <a:p>
            <a:r>
              <a:rPr lang="pt-PT" dirty="0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7544" y="872455"/>
            <a:ext cx="5911497" cy="5304508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67544" y="6322796"/>
            <a:ext cx="2218506" cy="2541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pt-PT" smtClean="0"/>
              <a:t>18-01-2019</a:t>
            </a:r>
            <a:endParaRPr lang="pt-PT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22796"/>
            <a:ext cx="3086100" cy="2541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pt-PT" dirty="0" smtClean="0"/>
              <a:t>ERSE - Entidade Reguladora dos Serviços Energéticos</a:t>
            </a:r>
            <a:endParaRPr lang="pt-PT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22796"/>
            <a:ext cx="2228850" cy="2541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C6699BCF-D366-42DF-93F6-A4A9740904A7}" type="slidenum">
              <a:rPr lang="pt-PT" smtClean="0"/>
              <a:pPr/>
              <a:t>‹nº›</a:t>
            </a:fld>
            <a:endParaRPr lang="pt-PT" dirty="0"/>
          </a:p>
        </p:txBody>
      </p:sp>
      <p:sp>
        <p:nvSpPr>
          <p:cNvPr id="10" name="Retângulo 9"/>
          <p:cNvSpPr/>
          <p:nvPr userDrawn="1"/>
        </p:nvSpPr>
        <p:spPr>
          <a:xfrm>
            <a:off x="0" y="6749757"/>
            <a:ext cx="9144000" cy="116632"/>
          </a:xfrm>
          <a:prstGeom prst="rect">
            <a:avLst/>
          </a:prstGeom>
          <a:solidFill>
            <a:srgbClr val="E29D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11" name="Imagem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4667" y="244460"/>
            <a:ext cx="414485" cy="395005"/>
          </a:xfrm>
          <a:prstGeom prst="rect">
            <a:avLst/>
          </a:prstGeom>
        </p:spPr>
      </p:pic>
      <p:cxnSp>
        <p:nvCxnSpPr>
          <p:cNvPr id="12" name="Conexão reta 11"/>
          <p:cNvCxnSpPr/>
          <p:nvPr userDrawn="1"/>
        </p:nvCxnSpPr>
        <p:spPr>
          <a:xfrm>
            <a:off x="467544" y="701085"/>
            <a:ext cx="8219256" cy="0"/>
          </a:xfrm>
          <a:prstGeom prst="line">
            <a:avLst/>
          </a:prstGeom>
          <a:ln>
            <a:solidFill>
              <a:srgbClr val="E29D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19232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PT" dirty="0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dirty="0" smtClean="0"/>
              <a:t>Clique para editar os estilos</a:t>
            </a:r>
          </a:p>
          <a:p>
            <a:pPr lvl="1"/>
            <a:r>
              <a:rPr lang="pt-PT" dirty="0" smtClean="0"/>
              <a:t>Segundo nível</a:t>
            </a:r>
          </a:p>
          <a:p>
            <a:pPr lvl="2"/>
            <a:r>
              <a:rPr lang="pt-PT" dirty="0" smtClean="0"/>
              <a:t>Terceiro nível</a:t>
            </a:r>
          </a:p>
          <a:p>
            <a:pPr lvl="3"/>
            <a:r>
              <a:rPr lang="pt-PT" dirty="0" smtClean="0"/>
              <a:t>Quarto nível</a:t>
            </a:r>
          </a:p>
          <a:p>
            <a:pPr lvl="4"/>
            <a:r>
              <a:rPr lang="pt-PT" dirty="0" smtClean="0"/>
              <a:t>Quinto nível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67544" y="6491041"/>
            <a:ext cx="2218506" cy="2541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pt-PT" smtClean="0"/>
              <a:t>18-01-2019</a:t>
            </a:r>
            <a:endParaRPr lang="pt-PT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491041"/>
            <a:ext cx="3086100" cy="2541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pt-PT" dirty="0" smtClean="0"/>
              <a:t>ERSE - Entidade Reguladora dos Serviços Energéticos</a:t>
            </a:r>
            <a:endParaRPr lang="pt-PT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491041"/>
            <a:ext cx="2228850" cy="2541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C6699BCF-D366-42DF-93F6-A4A9740904A7}" type="slidenum">
              <a:rPr lang="pt-PT" smtClean="0"/>
              <a:pPr/>
              <a:t>‹nº›</a:t>
            </a:fld>
            <a:endParaRPr lang="pt-PT" dirty="0"/>
          </a:p>
        </p:txBody>
      </p:sp>
      <p:sp>
        <p:nvSpPr>
          <p:cNvPr id="10" name="Retângulo 9"/>
          <p:cNvSpPr/>
          <p:nvPr userDrawn="1"/>
        </p:nvSpPr>
        <p:spPr>
          <a:xfrm>
            <a:off x="0" y="6749757"/>
            <a:ext cx="9144000" cy="116632"/>
          </a:xfrm>
          <a:prstGeom prst="rect">
            <a:avLst/>
          </a:prstGeom>
          <a:solidFill>
            <a:srgbClr val="E29D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11" name="Imagem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4667" y="244460"/>
            <a:ext cx="414485" cy="395005"/>
          </a:xfrm>
          <a:prstGeom prst="rect">
            <a:avLst/>
          </a:prstGeom>
        </p:spPr>
      </p:pic>
      <p:cxnSp>
        <p:nvCxnSpPr>
          <p:cNvPr id="12" name="Conexão reta 11"/>
          <p:cNvCxnSpPr/>
          <p:nvPr userDrawn="1"/>
        </p:nvCxnSpPr>
        <p:spPr>
          <a:xfrm>
            <a:off x="467544" y="701085"/>
            <a:ext cx="8219256" cy="0"/>
          </a:xfrm>
          <a:prstGeom prst="line">
            <a:avLst/>
          </a:prstGeom>
          <a:ln>
            <a:solidFill>
              <a:srgbClr val="E29D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6814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squema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PT" dirty="0" smtClean="0"/>
              <a:t>Clique para editar o estilo</a:t>
            </a:r>
            <a:endParaRPr lang="pt-PT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467544" y="6491041"/>
            <a:ext cx="2218506" cy="2541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pt-PT" smtClean="0"/>
              <a:t>18-01-2019</a:t>
            </a:r>
            <a:endParaRPr lang="pt-PT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491041"/>
            <a:ext cx="3086100" cy="2541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pt-PT" dirty="0" smtClean="0"/>
              <a:t>ERSE - Entidade Reguladora dos Serviços Energéticos</a:t>
            </a:r>
            <a:endParaRPr lang="pt-PT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491041"/>
            <a:ext cx="2228850" cy="2541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C6699BCF-D366-42DF-93F6-A4A9740904A7}" type="slidenum">
              <a:rPr lang="pt-PT" smtClean="0"/>
              <a:pPr/>
              <a:t>‹nº›</a:t>
            </a:fld>
            <a:endParaRPr lang="pt-PT" dirty="0"/>
          </a:p>
        </p:txBody>
      </p:sp>
      <p:sp>
        <p:nvSpPr>
          <p:cNvPr id="9" name="Retângulo 8"/>
          <p:cNvSpPr/>
          <p:nvPr userDrawn="1"/>
        </p:nvSpPr>
        <p:spPr>
          <a:xfrm>
            <a:off x="0" y="6749757"/>
            <a:ext cx="9144000" cy="116632"/>
          </a:xfrm>
          <a:prstGeom prst="rect">
            <a:avLst/>
          </a:prstGeom>
          <a:solidFill>
            <a:srgbClr val="E29D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10" name="Imagem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4667" y="244460"/>
            <a:ext cx="414485" cy="395005"/>
          </a:xfrm>
          <a:prstGeom prst="rect">
            <a:avLst/>
          </a:prstGeom>
        </p:spPr>
      </p:pic>
      <p:cxnSp>
        <p:nvCxnSpPr>
          <p:cNvPr id="11" name="Conexão reta 10"/>
          <p:cNvCxnSpPr/>
          <p:nvPr userDrawn="1"/>
        </p:nvCxnSpPr>
        <p:spPr>
          <a:xfrm>
            <a:off x="467544" y="701085"/>
            <a:ext cx="8219256" cy="0"/>
          </a:xfrm>
          <a:prstGeom prst="line">
            <a:avLst/>
          </a:prstGeom>
          <a:ln>
            <a:solidFill>
              <a:srgbClr val="E29D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79962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squema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467544" y="6491041"/>
            <a:ext cx="2218506" cy="2541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pt-PT" smtClean="0"/>
              <a:t>18-01-2019</a:t>
            </a:r>
            <a:endParaRPr lang="pt-PT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491041"/>
            <a:ext cx="3086100" cy="2541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pt-PT" dirty="0" smtClean="0"/>
              <a:t>ERSE - Entidade Reguladora dos Serviços Energéticos</a:t>
            </a:r>
            <a:endParaRPr lang="pt-PT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491041"/>
            <a:ext cx="2228850" cy="2541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C6699BCF-D366-42DF-93F6-A4A9740904A7}" type="slidenum">
              <a:rPr lang="pt-PT" smtClean="0"/>
              <a:pPr/>
              <a:t>‹nº›</a:t>
            </a:fld>
            <a:endParaRPr lang="pt-PT" dirty="0"/>
          </a:p>
        </p:txBody>
      </p:sp>
      <p:sp>
        <p:nvSpPr>
          <p:cNvPr id="9" name="Retângulo 8"/>
          <p:cNvSpPr/>
          <p:nvPr userDrawn="1"/>
        </p:nvSpPr>
        <p:spPr>
          <a:xfrm>
            <a:off x="0" y="6749757"/>
            <a:ext cx="9144000" cy="116632"/>
          </a:xfrm>
          <a:prstGeom prst="rect">
            <a:avLst/>
          </a:prstGeom>
          <a:solidFill>
            <a:srgbClr val="E29D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10" name="Imagem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4667" y="244460"/>
            <a:ext cx="414485" cy="395005"/>
          </a:xfrm>
          <a:prstGeom prst="rect">
            <a:avLst/>
          </a:prstGeom>
        </p:spPr>
      </p:pic>
      <p:cxnSp>
        <p:nvCxnSpPr>
          <p:cNvPr id="11" name="Conexão reta 10"/>
          <p:cNvCxnSpPr/>
          <p:nvPr userDrawn="1"/>
        </p:nvCxnSpPr>
        <p:spPr>
          <a:xfrm>
            <a:off x="467544" y="701085"/>
            <a:ext cx="8219256" cy="0"/>
          </a:xfrm>
          <a:prstGeom prst="line">
            <a:avLst/>
          </a:prstGeom>
          <a:ln>
            <a:solidFill>
              <a:srgbClr val="E29D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0223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46341"/>
            <a:ext cx="8219256" cy="622399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pt-PT" dirty="0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1870746"/>
            <a:ext cx="8219256" cy="4218906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67544" y="6491041"/>
            <a:ext cx="2218506" cy="2541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pt-PT" smtClean="0"/>
              <a:t>18-01-2019</a:t>
            </a:r>
            <a:endParaRPr lang="pt-PT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491041"/>
            <a:ext cx="3086100" cy="2541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pt-PT" dirty="0" smtClean="0"/>
              <a:t>ERSE - Entidade Reguladora dos Serviços Energéticos</a:t>
            </a:r>
            <a:endParaRPr lang="pt-PT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491041"/>
            <a:ext cx="2228850" cy="2541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C6699BCF-D366-42DF-93F6-A4A9740904A7}" type="slidenum">
              <a:rPr lang="pt-PT" smtClean="0"/>
              <a:pPr/>
              <a:t>‹nº›</a:t>
            </a:fld>
            <a:endParaRPr lang="pt-PT" dirty="0"/>
          </a:p>
        </p:txBody>
      </p:sp>
      <p:sp>
        <p:nvSpPr>
          <p:cNvPr id="10" name="Retângulo 9"/>
          <p:cNvSpPr/>
          <p:nvPr userDrawn="1"/>
        </p:nvSpPr>
        <p:spPr>
          <a:xfrm>
            <a:off x="0" y="6749757"/>
            <a:ext cx="9144000" cy="116632"/>
          </a:xfrm>
          <a:prstGeom prst="rect">
            <a:avLst/>
          </a:prstGeom>
          <a:solidFill>
            <a:srgbClr val="E29D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11" name="Imagem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4667" y="244460"/>
            <a:ext cx="414485" cy="395005"/>
          </a:xfrm>
          <a:prstGeom prst="rect">
            <a:avLst/>
          </a:prstGeom>
        </p:spPr>
      </p:pic>
      <p:cxnSp>
        <p:nvCxnSpPr>
          <p:cNvPr id="12" name="Conexão reta 11"/>
          <p:cNvCxnSpPr/>
          <p:nvPr userDrawn="1"/>
        </p:nvCxnSpPr>
        <p:spPr>
          <a:xfrm>
            <a:off x="467544" y="701085"/>
            <a:ext cx="8219256" cy="0"/>
          </a:xfrm>
          <a:prstGeom prst="line">
            <a:avLst/>
          </a:prstGeom>
          <a:ln>
            <a:solidFill>
              <a:srgbClr val="E29D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91173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7544" y="2217323"/>
            <a:ext cx="4047306" cy="3959639"/>
          </a:xfrm>
        </p:spPr>
        <p:txBody>
          <a:bodyPr/>
          <a:lstStyle/>
          <a:p>
            <a:pPr lvl="0"/>
            <a:r>
              <a:rPr lang="pt-PT" dirty="0" smtClean="0"/>
              <a:t>Clique para editar os estilos</a:t>
            </a:r>
          </a:p>
          <a:p>
            <a:pPr lvl="1"/>
            <a:r>
              <a:rPr lang="pt-PT" dirty="0" smtClean="0"/>
              <a:t>Segundo nível</a:t>
            </a:r>
          </a:p>
          <a:p>
            <a:pPr lvl="2"/>
            <a:r>
              <a:rPr lang="pt-PT" dirty="0" smtClean="0"/>
              <a:t>Terceiro nível</a:t>
            </a:r>
          </a:p>
          <a:p>
            <a:pPr lvl="3"/>
            <a:r>
              <a:rPr lang="pt-PT" dirty="0" smtClean="0"/>
              <a:t>Quarto nível</a:t>
            </a:r>
          </a:p>
          <a:p>
            <a:pPr lvl="4"/>
            <a:r>
              <a:rPr lang="pt-PT" dirty="0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217323"/>
            <a:ext cx="4057650" cy="3959640"/>
          </a:xfrm>
        </p:spPr>
        <p:txBody>
          <a:bodyPr/>
          <a:lstStyle/>
          <a:p>
            <a:pPr lvl="0"/>
            <a:r>
              <a:rPr lang="pt-PT" dirty="0" smtClean="0"/>
              <a:t>Clique para editar os estilos</a:t>
            </a:r>
          </a:p>
          <a:p>
            <a:pPr lvl="1"/>
            <a:r>
              <a:rPr lang="pt-PT" dirty="0" smtClean="0"/>
              <a:t>Segundo nível</a:t>
            </a:r>
          </a:p>
          <a:p>
            <a:pPr lvl="2"/>
            <a:r>
              <a:rPr lang="pt-PT" dirty="0" smtClean="0"/>
              <a:t>Terceiro nível</a:t>
            </a:r>
          </a:p>
          <a:p>
            <a:pPr lvl="3"/>
            <a:r>
              <a:rPr lang="pt-PT" dirty="0" smtClean="0"/>
              <a:t>Quarto nível</a:t>
            </a:r>
          </a:p>
          <a:p>
            <a:pPr lvl="4"/>
            <a:r>
              <a:rPr lang="pt-PT" dirty="0" smtClean="0"/>
              <a:t>Quinto nível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67544" y="6491045"/>
            <a:ext cx="2218506" cy="2541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pt-PT" smtClean="0"/>
              <a:t>18-01-2019</a:t>
            </a:r>
            <a:endParaRPr lang="pt-PT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491045"/>
            <a:ext cx="3086100" cy="2541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pt-PT" dirty="0" smtClean="0"/>
              <a:t>ERSE - Entidade Reguladora dos Serviços Energéticos</a:t>
            </a:r>
            <a:endParaRPr lang="pt-PT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491045"/>
            <a:ext cx="2228850" cy="2541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C6699BCF-D366-42DF-93F6-A4A9740904A7}" type="slidenum">
              <a:rPr lang="pt-PT" smtClean="0"/>
              <a:pPr/>
              <a:t>‹nº›</a:t>
            </a:fld>
            <a:endParaRPr lang="pt-PT" dirty="0"/>
          </a:p>
        </p:txBody>
      </p:sp>
      <p:sp>
        <p:nvSpPr>
          <p:cNvPr id="11" name="Retângulo 10"/>
          <p:cNvSpPr/>
          <p:nvPr userDrawn="1"/>
        </p:nvSpPr>
        <p:spPr>
          <a:xfrm>
            <a:off x="0" y="6749757"/>
            <a:ext cx="9144000" cy="116632"/>
          </a:xfrm>
          <a:prstGeom prst="rect">
            <a:avLst/>
          </a:prstGeom>
          <a:solidFill>
            <a:srgbClr val="E29D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12" name="Imagem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4667" y="244460"/>
            <a:ext cx="414485" cy="395005"/>
          </a:xfrm>
          <a:prstGeom prst="rect">
            <a:avLst/>
          </a:prstGeom>
        </p:spPr>
      </p:pic>
      <p:cxnSp>
        <p:nvCxnSpPr>
          <p:cNvPr id="13" name="Conexão reta 12"/>
          <p:cNvCxnSpPr/>
          <p:nvPr userDrawn="1"/>
        </p:nvCxnSpPr>
        <p:spPr>
          <a:xfrm>
            <a:off x="467544" y="701085"/>
            <a:ext cx="8219256" cy="0"/>
          </a:xfrm>
          <a:prstGeom prst="line">
            <a:avLst/>
          </a:prstGeom>
          <a:ln>
            <a:solidFill>
              <a:srgbClr val="E29D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51327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838899"/>
            <a:ext cx="8219256" cy="851790"/>
          </a:xfrm>
        </p:spPr>
        <p:txBody>
          <a:bodyPr/>
          <a:lstStyle/>
          <a:p>
            <a:r>
              <a:rPr lang="pt-PT" dirty="0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1887523"/>
            <a:ext cx="4030638" cy="61755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dirty="0" smtClean="0"/>
              <a:t>Clique para editar os estilos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544" y="2701909"/>
            <a:ext cx="4030638" cy="3487754"/>
          </a:xfrm>
        </p:spPr>
        <p:txBody>
          <a:bodyPr/>
          <a:lstStyle/>
          <a:p>
            <a:pPr lvl="0"/>
            <a:r>
              <a:rPr lang="pt-PT" dirty="0" smtClean="0"/>
              <a:t>Clique para editar os estilos</a:t>
            </a:r>
          </a:p>
          <a:p>
            <a:pPr lvl="1"/>
            <a:r>
              <a:rPr lang="pt-PT" dirty="0" smtClean="0"/>
              <a:t>Segundo nível</a:t>
            </a:r>
          </a:p>
          <a:p>
            <a:pPr lvl="2"/>
            <a:r>
              <a:rPr lang="pt-PT" dirty="0" smtClean="0"/>
              <a:t>Terceiro nível</a:t>
            </a:r>
          </a:p>
          <a:p>
            <a:pPr lvl="3"/>
            <a:r>
              <a:rPr lang="pt-PT" dirty="0" smtClean="0"/>
              <a:t>Quarto nível</a:t>
            </a:r>
          </a:p>
          <a:p>
            <a:pPr lvl="4"/>
            <a:r>
              <a:rPr lang="pt-PT" dirty="0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887523"/>
            <a:ext cx="4057650" cy="61755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dirty="0" smtClean="0"/>
              <a:t>Clique para editar os estilos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701909"/>
            <a:ext cx="4057650" cy="3487754"/>
          </a:xfrm>
        </p:spPr>
        <p:txBody>
          <a:bodyPr/>
          <a:lstStyle/>
          <a:p>
            <a:pPr lvl="0"/>
            <a:r>
              <a:rPr lang="pt-PT" dirty="0" smtClean="0"/>
              <a:t>Clique para editar os estilos</a:t>
            </a:r>
          </a:p>
          <a:p>
            <a:pPr lvl="1"/>
            <a:r>
              <a:rPr lang="pt-PT" dirty="0" smtClean="0"/>
              <a:t>Segundo nível</a:t>
            </a:r>
          </a:p>
          <a:p>
            <a:pPr lvl="2"/>
            <a:r>
              <a:rPr lang="pt-PT" dirty="0" smtClean="0"/>
              <a:t>Terceiro nível</a:t>
            </a:r>
          </a:p>
          <a:p>
            <a:pPr lvl="3"/>
            <a:r>
              <a:rPr lang="pt-PT" dirty="0" smtClean="0"/>
              <a:t>Quarto nível</a:t>
            </a:r>
          </a:p>
          <a:p>
            <a:pPr lvl="4"/>
            <a:r>
              <a:rPr lang="pt-PT" dirty="0" smtClean="0"/>
              <a:t>Quinto nível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467544" y="6491042"/>
            <a:ext cx="2218506" cy="2541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pt-PT" smtClean="0"/>
              <a:t>18-01-2019</a:t>
            </a:r>
            <a:endParaRPr lang="pt-PT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91042"/>
            <a:ext cx="3086100" cy="2541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pt-PT" dirty="0" smtClean="0"/>
              <a:t>ERSE - Entidade Reguladora dos Serviços Energéticos</a:t>
            </a:r>
            <a:endParaRPr lang="pt-PT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491042"/>
            <a:ext cx="2228850" cy="2541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C6699BCF-D366-42DF-93F6-A4A9740904A7}" type="slidenum">
              <a:rPr lang="pt-PT" smtClean="0"/>
              <a:pPr/>
              <a:t>‹nº›</a:t>
            </a:fld>
            <a:endParaRPr lang="pt-PT" dirty="0"/>
          </a:p>
        </p:txBody>
      </p:sp>
      <p:sp>
        <p:nvSpPr>
          <p:cNvPr id="13" name="Retângulo 12"/>
          <p:cNvSpPr/>
          <p:nvPr userDrawn="1"/>
        </p:nvSpPr>
        <p:spPr>
          <a:xfrm>
            <a:off x="0" y="6749757"/>
            <a:ext cx="9144000" cy="116632"/>
          </a:xfrm>
          <a:prstGeom prst="rect">
            <a:avLst/>
          </a:prstGeom>
          <a:solidFill>
            <a:srgbClr val="E29D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14" name="Imagem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4667" y="244460"/>
            <a:ext cx="414485" cy="395005"/>
          </a:xfrm>
          <a:prstGeom prst="rect">
            <a:avLst/>
          </a:prstGeom>
        </p:spPr>
      </p:pic>
      <p:cxnSp>
        <p:nvCxnSpPr>
          <p:cNvPr id="15" name="Conexão reta 14"/>
          <p:cNvCxnSpPr/>
          <p:nvPr userDrawn="1"/>
        </p:nvCxnSpPr>
        <p:spPr>
          <a:xfrm>
            <a:off x="467544" y="701085"/>
            <a:ext cx="8219256" cy="0"/>
          </a:xfrm>
          <a:prstGeom prst="line">
            <a:avLst/>
          </a:prstGeom>
          <a:ln>
            <a:solidFill>
              <a:srgbClr val="E29D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293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467544" y="6491042"/>
            <a:ext cx="2218506" cy="2541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pt-PT" smtClean="0"/>
              <a:t>18-01-2019</a:t>
            </a:r>
            <a:endParaRPr lang="pt-PT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491042"/>
            <a:ext cx="3086100" cy="2541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pt-PT" dirty="0" smtClean="0"/>
              <a:t>ERSE - Entidade Reguladora dos Serviços Energéticos</a:t>
            </a:r>
            <a:endParaRPr lang="pt-PT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491042"/>
            <a:ext cx="2228850" cy="2541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C6699BCF-D366-42DF-93F6-A4A9740904A7}" type="slidenum">
              <a:rPr lang="pt-PT" smtClean="0"/>
              <a:pPr/>
              <a:t>‹nº›</a:t>
            </a:fld>
            <a:endParaRPr lang="pt-PT" dirty="0"/>
          </a:p>
        </p:txBody>
      </p:sp>
      <p:sp>
        <p:nvSpPr>
          <p:cNvPr id="9" name="Retângulo 8"/>
          <p:cNvSpPr/>
          <p:nvPr userDrawn="1"/>
        </p:nvSpPr>
        <p:spPr>
          <a:xfrm>
            <a:off x="0" y="6749757"/>
            <a:ext cx="9144000" cy="116632"/>
          </a:xfrm>
          <a:prstGeom prst="rect">
            <a:avLst/>
          </a:prstGeom>
          <a:solidFill>
            <a:srgbClr val="E29D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10" name="Imagem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4667" y="244460"/>
            <a:ext cx="414485" cy="395005"/>
          </a:xfrm>
          <a:prstGeom prst="rect">
            <a:avLst/>
          </a:prstGeom>
        </p:spPr>
      </p:pic>
      <p:cxnSp>
        <p:nvCxnSpPr>
          <p:cNvPr id="11" name="Conexão reta 10"/>
          <p:cNvCxnSpPr/>
          <p:nvPr userDrawn="1"/>
        </p:nvCxnSpPr>
        <p:spPr>
          <a:xfrm>
            <a:off x="467544" y="701085"/>
            <a:ext cx="8219256" cy="0"/>
          </a:xfrm>
          <a:prstGeom prst="line">
            <a:avLst/>
          </a:prstGeom>
          <a:ln>
            <a:solidFill>
              <a:srgbClr val="E29D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27221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467544" y="6491041"/>
            <a:ext cx="2218506" cy="2541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pt-PT" smtClean="0"/>
              <a:t>18-01-2019</a:t>
            </a:r>
            <a:endParaRPr lang="pt-PT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491041"/>
            <a:ext cx="3086100" cy="2541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pt-PT" dirty="0" smtClean="0"/>
              <a:t>ERSE - Entidade Reguladora dos Serviços Energéticos</a:t>
            </a:r>
            <a:endParaRPr lang="pt-PT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491041"/>
            <a:ext cx="2228850" cy="2541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C6699BCF-D366-42DF-93F6-A4A9740904A7}" type="slidenum">
              <a:rPr lang="pt-PT" smtClean="0"/>
              <a:pPr/>
              <a:t>‹nº›</a:t>
            </a:fld>
            <a:endParaRPr lang="pt-PT" dirty="0"/>
          </a:p>
        </p:txBody>
      </p:sp>
      <p:sp>
        <p:nvSpPr>
          <p:cNvPr id="8" name="Retângulo 7"/>
          <p:cNvSpPr/>
          <p:nvPr userDrawn="1"/>
        </p:nvSpPr>
        <p:spPr>
          <a:xfrm>
            <a:off x="0" y="6749757"/>
            <a:ext cx="9144000" cy="116632"/>
          </a:xfrm>
          <a:prstGeom prst="rect">
            <a:avLst/>
          </a:prstGeom>
          <a:solidFill>
            <a:srgbClr val="E29D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9" name="Imagem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4667" y="244460"/>
            <a:ext cx="414485" cy="395005"/>
          </a:xfrm>
          <a:prstGeom prst="rect">
            <a:avLst/>
          </a:prstGeom>
        </p:spPr>
      </p:pic>
      <p:cxnSp>
        <p:nvCxnSpPr>
          <p:cNvPr id="10" name="Conexão reta 9"/>
          <p:cNvCxnSpPr/>
          <p:nvPr userDrawn="1"/>
        </p:nvCxnSpPr>
        <p:spPr>
          <a:xfrm>
            <a:off x="467544" y="701085"/>
            <a:ext cx="8219256" cy="0"/>
          </a:xfrm>
          <a:prstGeom prst="line">
            <a:avLst/>
          </a:prstGeom>
          <a:ln>
            <a:solidFill>
              <a:srgbClr val="E29D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48572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981512"/>
            <a:ext cx="8219256" cy="1098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dirty="0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2252667"/>
            <a:ext cx="8219256" cy="3924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dirty="0" smtClean="0"/>
              <a:t>Clique para editar os estilos</a:t>
            </a:r>
          </a:p>
          <a:p>
            <a:pPr lvl="1"/>
            <a:r>
              <a:rPr lang="pt-PT" dirty="0" smtClean="0"/>
              <a:t>Segundo nível</a:t>
            </a:r>
          </a:p>
          <a:p>
            <a:pPr lvl="2"/>
            <a:r>
              <a:rPr lang="pt-PT" dirty="0" smtClean="0"/>
              <a:t>Terceiro nível</a:t>
            </a:r>
          </a:p>
          <a:p>
            <a:pPr lvl="3"/>
            <a:r>
              <a:rPr lang="pt-PT" dirty="0" smtClean="0"/>
              <a:t>Quarto nível</a:t>
            </a:r>
          </a:p>
          <a:p>
            <a:pPr lvl="4"/>
            <a:r>
              <a:rPr lang="pt-PT" dirty="0" smtClean="0"/>
              <a:t>Quinto nível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213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73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 idx="4294967295"/>
          </p:nvPr>
        </p:nvSpPr>
        <p:spPr>
          <a:xfrm>
            <a:off x="700548" y="1867156"/>
            <a:ext cx="7728155" cy="2085411"/>
          </a:xfrm>
        </p:spPr>
        <p:txBody>
          <a:bodyPr>
            <a:normAutofit/>
          </a:bodyPr>
          <a:lstStyle/>
          <a:p>
            <a:pPr algn="ctr"/>
            <a:r>
              <a:rPr lang="pt-PT" sz="2800" dirty="0" smtClean="0"/>
              <a:t>Seminário Internacional sobre Bolsas de Energia</a:t>
            </a:r>
            <a:endParaRPr lang="pt-PT" sz="2800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628651" y="4336025"/>
            <a:ext cx="7886700" cy="1983660"/>
          </a:xfrm>
        </p:spPr>
        <p:txBody>
          <a:bodyPr>
            <a:normAutofit/>
          </a:bodyPr>
          <a:lstStyle/>
          <a:p>
            <a:r>
              <a:rPr lang="pt-PT" dirty="0" smtClean="0"/>
              <a:t>Estruturação financeira dos mercados de energia e a experiência ibérica</a:t>
            </a:r>
            <a:endParaRPr lang="pt-PT" dirty="0"/>
          </a:p>
          <a:p>
            <a:endParaRPr lang="pt-PT" dirty="0" smtClean="0"/>
          </a:p>
          <a:p>
            <a:r>
              <a:rPr lang="pt-PT" dirty="0" smtClean="0"/>
              <a:t>1 de março de 2019</a:t>
            </a:r>
          </a:p>
        </p:txBody>
      </p:sp>
    </p:spTree>
    <p:extLst>
      <p:ext uri="{BB962C8B-B14F-4D97-AF65-F5344CB8AC3E}">
        <p14:creationId xmlns:p14="http://schemas.microsoft.com/office/powerpoint/2010/main" val="2464936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81116"/>
            <a:ext cx="8219256" cy="538316"/>
          </a:xfrm>
        </p:spPr>
        <p:txBody>
          <a:bodyPr>
            <a:noAutofit/>
          </a:bodyPr>
          <a:lstStyle/>
          <a:p>
            <a:r>
              <a:rPr lang="pt-PT" sz="2000" b="1" dirty="0"/>
              <a:t>Estruturação financeira dos mercados de energia e a experiência ibérica</a:t>
            </a:r>
            <a:endParaRPr lang="pt-PT" sz="2000" b="1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pt-PT" smtClean="0"/>
              <a:t>ERSE - Entidade Reguladora dos Serviços Energéticos</a:t>
            </a:r>
            <a:endParaRPr lang="pt-PT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6699BCF-D366-42DF-93F6-A4A9740904A7}" type="slidenum">
              <a:rPr lang="pt-PT" smtClean="0"/>
              <a:pPr/>
              <a:t>2</a:t>
            </a:fld>
            <a:endParaRPr lang="pt-PT" dirty="0"/>
          </a:p>
        </p:txBody>
      </p:sp>
      <p:sp>
        <p:nvSpPr>
          <p:cNvPr id="7" name="Marcador de Posição da Data 5"/>
          <p:cNvSpPr>
            <a:spLocks noGrp="1"/>
          </p:cNvSpPr>
          <p:nvPr>
            <p:ph type="dt" sz="half" idx="2"/>
          </p:nvPr>
        </p:nvSpPr>
        <p:spPr>
          <a:xfrm>
            <a:off x="467544" y="6491041"/>
            <a:ext cx="2218506" cy="254174"/>
          </a:xfrm>
        </p:spPr>
        <p:txBody>
          <a:bodyPr/>
          <a:lstStyle/>
          <a:p>
            <a:r>
              <a:rPr lang="pt-PT" dirty="0" smtClean="0"/>
              <a:t>22-02-2019</a:t>
            </a:r>
            <a:endParaRPr lang="pt-PT" dirty="0"/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467544" y="981512"/>
            <a:ext cx="8219256" cy="1098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3200" i="1" dirty="0" smtClean="0"/>
              <a:t>Do risco financeiro dos mercados (bolsas) ao risco dos agentes</a:t>
            </a:r>
            <a:endParaRPr lang="pt-PT" sz="3200" i="1" dirty="0"/>
          </a:p>
        </p:txBody>
      </p:sp>
      <p:sp>
        <p:nvSpPr>
          <p:cNvPr id="10" name="Marcador de Posição de Conteúdo 2"/>
          <p:cNvSpPr>
            <a:spLocks noGrp="1"/>
          </p:cNvSpPr>
          <p:nvPr>
            <p:ph idx="1"/>
          </p:nvPr>
        </p:nvSpPr>
        <p:spPr>
          <a:xfrm>
            <a:off x="467544" y="2252667"/>
            <a:ext cx="8219256" cy="3924296"/>
          </a:xfrm>
        </p:spPr>
        <p:txBody>
          <a:bodyPr>
            <a:normAutofit/>
          </a:bodyPr>
          <a:lstStyle/>
          <a:p>
            <a:pPr marL="514350" lvl="1" indent="-514350">
              <a:spcBef>
                <a:spcPts val="1000"/>
              </a:spcBef>
              <a:buFont typeface="Arial" panose="020B0604020202020204" pitchFamily="34" charset="0"/>
              <a:buAutoNum type="arabicPeriod"/>
            </a:pPr>
            <a:r>
              <a:rPr lang="pt-PT" sz="2800" dirty="0" smtClean="0"/>
              <a:t>Mercados a prazo</a:t>
            </a:r>
            <a:endParaRPr lang="pt-PT" sz="2800" dirty="0"/>
          </a:p>
          <a:p>
            <a:pPr marL="514350" lvl="1" indent="-514350">
              <a:spcBef>
                <a:spcPts val="1000"/>
              </a:spcBef>
              <a:buFont typeface="Arial" panose="020B0604020202020204" pitchFamily="34" charset="0"/>
              <a:buAutoNum type="arabicPeriod"/>
            </a:pPr>
            <a:r>
              <a:rPr lang="pt-PT" sz="2800" dirty="0" smtClean="0"/>
              <a:t>Mercado à vista</a:t>
            </a:r>
            <a:endParaRPr lang="pt-PT" sz="2800" dirty="0" smtClean="0"/>
          </a:p>
          <a:p>
            <a:pPr marL="514350" lvl="1" indent="-514350">
              <a:spcBef>
                <a:spcPts val="1000"/>
              </a:spcBef>
              <a:buFont typeface="Arial" panose="020B0604020202020204" pitchFamily="34" charset="0"/>
              <a:buAutoNum type="arabicPeriod"/>
            </a:pPr>
            <a:r>
              <a:rPr lang="pt-PT" sz="2800" dirty="0" smtClean="0"/>
              <a:t>Riscos e garantias sistémicas</a:t>
            </a:r>
            <a:endParaRPr lang="pt-PT" sz="2800" dirty="0"/>
          </a:p>
        </p:txBody>
      </p:sp>
    </p:spTree>
    <p:extLst>
      <p:ext uri="{BB962C8B-B14F-4D97-AF65-F5344CB8AC3E}">
        <p14:creationId xmlns:p14="http://schemas.microsoft.com/office/powerpoint/2010/main" val="64756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81116"/>
            <a:ext cx="8219256" cy="538316"/>
          </a:xfrm>
        </p:spPr>
        <p:txBody>
          <a:bodyPr>
            <a:noAutofit/>
          </a:bodyPr>
          <a:lstStyle/>
          <a:p>
            <a:r>
              <a:rPr lang="pt-PT" sz="2000" b="1" dirty="0"/>
              <a:t>Estruturação financeira dos mercados de energia e a experiência ibérica</a:t>
            </a:r>
            <a:endParaRPr lang="pt-PT" sz="2000" b="1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pt-PT" smtClean="0"/>
              <a:t>ERSE - Entidade Reguladora dos Serviços Energéticos</a:t>
            </a:r>
            <a:endParaRPr lang="pt-PT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6699BCF-D366-42DF-93F6-A4A9740904A7}" type="slidenum">
              <a:rPr lang="pt-PT" smtClean="0"/>
              <a:pPr/>
              <a:t>3</a:t>
            </a:fld>
            <a:endParaRPr lang="pt-PT" dirty="0"/>
          </a:p>
        </p:txBody>
      </p:sp>
      <p:sp>
        <p:nvSpPr>
          <p:cNvPr id="7" name="Marcador de Posição da Data 5"/>
          <p:cNvSpPr>
            <a:spLocks noGrp="1"/>
          </p:cNvSpPr>
          <p:nvPr>
            <p:ph type="dt" sz="half" idx="2"/>
          </p:nvPr>
        </p:nvSpPr>
        <p:spPr>
          <a:xfrm>
            <a:off x="467544" y="6491041"/>
            <a:ext cx="2218506" cy="254174"/>
          </a:xfrm>
        </p:spPr>
        <p:txBody>
          <a:bodyPr/>
          <a:lstStyle/>
          <a:p>
            <a:r>
              <a:rPr lang="pt-PT" dirty="0" smtClean="0"/>
              <a:t>22-02-2019</a:t>
            </a:r>
            <a:endParaRPr lang="pt-PT" dirty="0"/>
          </a:p>
        </p:txBody>
      </p:sp>
      <p:sp>
        <p:nvSpPr>
          <p:cNvPr id="8" name="Marcador de Posição de Conteúdo 2"/>
          <p:cNvSpPr>
            <a:spLocks noGrp="1"/>
          </p:cNvSpPr>
          <p:nvPr>
            <p:ph idx="1"/>
          </p:nvPr>
        </p:nvSpPr>
        <p:spPr>
          <a:xfrm>
            <a:off x="467543" y="1069258"/>
            <a:ext cx="8469979" cy="5309419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t-PT" sz="2000" b="1" dirty="0" smtClean="0">
                <a:solidFill>
                  <a:srgbClr val="E29D25"/>
                </a:solidFill>
              </a:rPr>
              <a:t>Mercados a prazo – bolsas para cobertura de riscos</a:t>
            </a:r>
            <a:endParaRPr lang="pt-PT" sz="2000" b="1" dirty="0">
              <a:solidFill>
                <a:srgbClr val="E29D25"/>
              </a:solidFill>
            </a:endParaRPr>
          </a:p>
          <a:p>
            <a:pPr algn="just">
              <a:lnSpc>
                <a:spcPct val="100000"/>
              </a:lnSpc>
              <a:spcBef>
                <a:spcPts val="2400"/>
              </a:spcBef>
            </a:pPr>
            <a:r>
              <a:rPr lang="pt-PT" sz="2000" dirty="0" smtClean="0"/>
              <a:t>Regulamentação e obrigações que incidem sobre os operadores de mercado a prazo</a:t>
            </a:r>
          </a:p>
          <a:p>
            <a:pPr algn="just">
              <a:lnSpc>
                <a:spcPct val="100000"/>
              </a:lnSpc>
              <a:spcBef>
                <a:spcPts val="2400"/>
              </a:spcBef>
            </a:pPr>
            <a:r>
              <a:rPr lang="pt-PT" sz="2000" dirty="0" smtClean="0"/>
              <a:t>Custos de </a:t>
            </a:r>
            <a:r>
              <a:rPr lang="en-US" sz="2000" i="1" dirty="0" smtClean="0"/>
              <a:t>compliance</a:t>
            </a:r>
            <a:r>
              <a:rPr lang="en-US" sz="2000" dirty="0" smtClean="0"/>
              <a:t> e </a:t>
            </a:r>
            <a:r>
              <a:rPr lang="pt-PT" sz="2000" dirty="0" smtClean="0"/>
              <a:t>potencial impacte na liquidez</a:t>
            </a:r>
            <a:endParaRPr lang="pt-PT" sz="2000" dirty="0" smtClean="0"/>
          </a:p>
          <a:p>
            <a:pPr algn="just">
              <a:lnSpc>
                <a:spcPct val="100000"/>
              </a:lnSpc>
              <a:spcBef>
                <a:spcPts val="2400"/>
              </a:spcBef>
            </a:pPr>
            <a:r>
              <a:rPr lang="pt-PT" sz="2000" dirty="0" smtClean="0"/>
              <a:t>Complexidade percebida do funcionamento do mercado para cobertura de riscos a prazo</a:t>
            </a:r>
          </a:p>
          <a:p>
            <a:pPr algn="just">
              <a:lnSpc>
                <a:spcPct val="100000"/>
              </a:lnSpc>
              <a:spcBef>
                <a:spcPts val="2400"/>
              </a:spcBef>
            </a:pPr>
            <a:r>
              <a:rPr lang="pt-PT" sz="2000" dirty="0" smtClean="0"/>
              <a:t>Necessidade de articulação de, pelo menos, dois domínios regulatórios: regulação da energia vs. regulação dos mercados financeiros</a:t>
            </a:r>
            <a:endParaRPr lang="pt-PT" sz="2000" dirty="0" smtClean="0"/>
          </a:p>
        </p:txBody>
      </p:sp>
    </p:spTree>
    <p:extLst>
      <p:ext uri="{BB962C8B-B14F-4D97-AF65-F5344CB8AC3E}">
        <p14:creationId xmlns:p14="http://schemas.microsoft.com/office/powerpoint/2010/main" val="3286624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81116"/>
            <a:ext cx="8219256" cy="538316"/>
          </a:xfrm>
        </p:spPr>
        <p:txBody>
          <a:bodyPr>
            <a:noAutofit/>
          </a:bodyPr>
          <a:lstStyle/>
          <a:p>
            <a:r>
              <a:rPr lang="pt-PT" sz="2000" b="1" dirty="0"/>
              <a:t>Estruturação financeira dos mercados de energia e a experiência ibérica</a:t>
            </a:r>
            <a:endParaRPr lang="pt-PT" sz="2000" b="1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pt-PT" smtClean="0"/>
              <a:t>ERSE - Entidade Reguladora dos Serviços Energéticos</a:t>
            </a:r>
            <a:endParaRPr lang="pt-PT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6699BCF-D366-42DF-93F6-A4A9740904A7}" type="slidenum">
              <a:rPr lang="pt-PT" smtClean="0"/>
              <a:pPr/>
              <a:t>4</a:t>
            </a:fld>
            <a:endParaRPr lang="pt-PT" dirty="0"/>
          </a:p>
        </p:txBody>
      </p:sp>
      <p:sp>
        <p:nvSpPr>
          <p:cNvPr id="7" name="Marcador de Posição da Data 5"/>
          <p:cNvSpPr>
            <a:spLocks noGrp="1"/>
          </p:cNvSpPr>
          <p:nvPr>
            <p:ph type="dt" sz="half" idx="2"/>
          </p:nvPr>
        </p:nvSpPr>
        <p:spPr>
          <a:xfrm>
            <a:off x="467544" y="6491041"/>
            <a:ext cx="2218506" cy="254174"/>
          </a:xfrm>
        </p:spPr>
        <p:txBody>
          <a:bodyPr/>
          <a:lstStyle/>
          <a:p>
            <a:r>
              <a:rPr lang="pt-PT" dirty="0" smtClean="0"/>
              <a:t>22-02-2019</a:t>
            </a:r>
            <a:endParaRPr lang="pt-PT" dirty="0"/>
          </a:p>
        </p:txBody>
      </p:sp>
      <p:sp>
        <p:nvSpPr>
          <p:cNvPr id="8" name="Marcador de Posição de Conteúdo 2"/>
          <p:cNvSpPr>
            <a:spLocks noGrp="1"/>
          </p:cNvSpPr>
          <p:nvPr>
            <p:ph idx="1"/>
          </p:nvPr>
        </p:nvSpPr>
        <p:spPr>
          <a:xfrm>
            <a:off x="467543" y="1069258"/>
            <a:ext cx="8469979" cy="5309419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t-PT" sz="2000" b="1" dirty="0" smtClean="0">
                <a:solidFill>
                  <a:srgbClr val="E29D25"/>
                </a:solidFill>
              </a:rPr>
              <a:t>Mercado à vista (spot) – bolsa de aprovisionamento de energia</a:t>
            </a:r>
          </a:p>
          <a:p>
            <a:pPr algn="just">
              <a:lnSpc>
                <a:spcPct val="100000"/>
              </a:lnSpc>
              <a:spcBef>
                <a:spcPts val="2400"/>
              </a:spcBef>
            </a:pPr>
            <a:r>
              <a:rPr lang="pt-PT" sz="2000" dirty="0" smtClean="0"/>
              <a:t>Mercado de aprovisionamento firme – tomada ou venda de energia firme, com garantias integrais na liquidação</a:t>
            </a:r>
          </a:p>
          <a:p>
            <a:pPr algn="just">
              <a:lnSpc>
                <a:spcPct val="100000"/>
              </a:lnSpc>
              <a:spcBef>
                <a:spcPts val="2400"/>
              </a:spcBef>
            </a:pPr>
            <a:r>
              <a:rPr lang="pt-PT" sz="2000" dirty="0" smtClean="0"/>
              <a:t>Mercado que forma o preço de referência, também para a liquidação de operações a prazo</a:t>
            </a:r>
          </a:p>
          <a:p>
            <a:pPr algn="just">
              <a:lnSpc>
                <a:spcPct val="100000"/>
              </a:lnSpc>
              <a:spcBef>
                <a:spcPts val="2400"/>
              </a:spcBef>
            </a:pPr>
            <a:r>
              <a:rPr lang="pt-PT" sz="2000" dirty="0" smtClean="0"/>
              <a:t>Mercado acoplado com restantes mercado europeus</a:t>
            </a:r>
          </a:p>
          <a:p>
            <a:pPr algn="just">
              <a:lnSpc>
                <a:spcPct val="100000"/>
              </a:lnSpc>
              <a:spcBef>
                <a:spcPts val="2400"/>
              </a:spcBef>
            </a:pPr>
            <a:r>
              <a:rPr lang="pt-PT" sz="2000" dirty="0" smtClean="0"/>
              <a:t>Mercado que forma um preço volátil, que implica risco que os agentes têm interesse em cobrir</a:t>
            </a:r>
          </a:p>
          <a:p>
            <a:pPr algn="just">
              <a:lnSpc>
                <a:spcPct val="100000"/>
              </a:lnSpc>
              <a:spcBef>
                <a:spcPts val="2400"/>
              </a:spcBef>
            </a:pPr>
            <a:endParaRPr lang="pt-PT" sz="2000" dirty="0" smtClean="0"/>
          </a:p>
        </p:txBody>
      </p:sp>
    </p:spTree>
    <p:extLst>
      <p:ext uri="{BB962C8B-B14F-4D97-AF65-F5344CB8AC3E}">
        <p14:creationId xmlns:p14="http://schemas.microsoft.com/office/powerpoint/2010/main" val="180152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81116"/>
            <a:ext cx="8219256" cy="538316"/>
          </a:xfrm>
        </p:spPr>
        <p:txBody>
          <a:bodyPr>
            <a:noAutofit/>
          </a:bodyPr>
          <a:lstStyle/>
          <a:p>
            <a:r>
              <a:rPr lang="pt-PT" sz="2000" b="1" dirty="0"/>
              <a:t>Estruturação financeira dos mercados de energia e a experiência ibérica</a:t>
            </a:r>
            <a:endParaRPr lang="pt-PT" sz="2000" b="1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pt-PT" smtClean="0"/>
              <a:t>ERSE - Entidade Reguladora dos Serviços Energéticos</a:t>
            </a:r>
            <a:endParaRPr lang="pt-PT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6699BCF-D366-42DF-93F6-A4A9740904A7}" type="slidenum">
              <a:rPr lang="pt-PT" smtClean="0"/>
              <a:pPr/>
              <a:t>5</a:t>
            </a:fld>
            <a:endParaRPr lang="pt-PT" dirty="0"/>
          </a:p>
        </p:txBody>
      </p:sp>
      <p:sp>
        <p:nvSpPr>
          <p:cNvPr id="7" name="Marcador de Posição da Data 5"/>
          <p:cNvSpPr>
            <a:spLocks noGrp="1"/>
          </p:cNvSpPr>
          <p:nvPr>
            <p:ph type="dt" sz="half" idx="2"/>
          </p:nvPr>
        </p:nvSpPr>
        <p:spPr>
          <a:xfrm>
            <a:off x="467544" y="6491041"/>
            <a:ext cx="2218506" cy="254174"/>
          </a:xfrm>
        </p:spPr>
        <p:txBody>
          <a:bodyPr/>
          <a:lstStyle/>
          <a:p>
            <a:r>
              <a:rPr lang="pt-PT" dirty="0" smtClean="0"/>
              <a:t>22-02-2019</a:t>
            </a:r>
            <a:endParaRPr lang="pt-PT" dirty="0"/>
          </a:p>
        </p:txBody>
      </p:sp>
      <p:sp>
        <p:nvSpPr>
          <p:cNvPr id="8" name="Marcador de Posição de Conteúdo 2"/>
          <p:cNvSpPr>
            <a:spLocks noGrp="1"/>
          </p:cNvSpPr>
          <p:nvPr>
            <p:ph idx="1"/>
          </p:nvPr>
        </p:nvSpPr>
        <p:spPr>
          <a:xfrm>
            <a:off x="467543" y="1069258"/>
            <a:ext cx="8469979" cy="5309419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t-PT" sz="2000" b="1" dirty="0" smtClean="0">
                <a:solidFill>
                  <a:srgbClr val="E29D25"/>
                </a:solidFill>
              </a:rPr>
              <a:t>Gestão integrada de riscos (e de garantias)</a:t>
            </a:r>
          </a:p>
          <a:p>
            <a:pPr algn="just">
              <a:lnSpc>
                <a:spcPct val="100000"/>
              </a:lnSpc>
              <a:spcBef>
                <a:spcPts val="2400"/>
              </a:spcBef>
            </a:pPr>
            <a:r>
              <a:rPr lang="pt-PT" sz="2000" dirty="0" smtClean="0"/>
              <a:t>Observável a necessidade de articulação dos mercados a prazo e à vista, também na componente de robustez financeira (que impacta na confiabilidade)</a:t>
            </a:r>
          </a:p>
          <a:p>
            <a:pPr algn="just">
              <a:lnSpc>
                <a:spcPct val="100000"/>
              </a:lnSpc>
              <a:spcBef>
                <a:spcPts val="2400"/>
              </a:spcBef>
            </a:pPr>
            <a:r>
              <a:rPr lang="pt-PT" sz="2000" dirty="0" smtClean="0"/>
              <a:t>Os agentes de mercado observam, num modelo de separação de atividades, distintas frentes de atuação (com garantias para cada uma delas)</a:t>
            </a:r>
          </a:p>
          <a:p>
            <a:pPr lvl="1" algn="just">
              <a:lnSpc>
                <a:spcPct val="100000"/>
              </a:lnSpc>
              <a:spcBef>
                <a:spcPts val="2400"/>
              </a:spcBef>
            </a:pPr>
            <a:r>
              <a:rPr lang="pt-PT" sz="1600" dirty="0" smtClean="0"/>
              <a:t>Inclui os mercados a prazo e à vista, o acesso às redes e os mercados de balanço</a:t>
            </a:r>
          </a:p>
          <a:p>
            <a:pPr algn="just">
              <a:lnSpc>
                <a:spcPct val="100000"/>
              </a:lnSpc>
              <a:spcBef>
                <a:spcPts val="2400"/>
              </a:spcBef>
            </a:pPr>
            <a:r>
              <a:rPr lang="pt-PT" sz="2000" dirty="0" smtClean="0"/>
              <a:t>Grau de exigência colocado sobre os agentes de mercado pode condicionar a liquidez e a solidez financeira das estruturas de mercado</a:t>
            </a:r>
          </a:p>
          <a:p>
            <a:pPr algn="just">
              <a:lnSpc>
                <a:spcPct val="100000"/>
              </a:lnSpc>
              <a:spcBef>
                <a:spcPts val="2400"/>
              </a:spcBef>
            </a:pPr>
            <a:r>
              <a:rPr lang="pt-PT" sz="2000" dirty="0" smtClean="0"/>
              <a:t>Necessário endereçar a lógica de gestão mais integrada de riscos e garantias</a:t>
            </a:r>
          </a:p>
          <a:p>
            <a:pPr lvl="1" algn="just">
              <a:lnSpc>
                <a:spcPct val="100000"/>
              </a:lnSpc>
              <a:spcBef>
                <a:spcPts val="2400"/>
              </a:spcBef>
            </a:pPr>
            <a:r>
              <a:rPr lang="pt-PT" sz="1600" dirty="0" smtClean="0"/>
              <a:t>Por exemplo, em Espanha, no setor do gás natural o operador de mercado assume também o papel de gestor integrado de garantias (para o mercado e para a componente de acesso)</a:t>
            </a:r>
            <a:endParaRPr lang="pt-PT" sz="1600" dirty="0" smtClean="0"/>
          </a:p>
        </p:txBody>
      </p:sp>
    </p:spTree>
    <p:extLst>
      <p:ext uri="{BB962C8B-B14F-4D97-AF65-F5344CB8AC3E}">
        <p14:creationId xmlns:p14="http://schemas.microsoft.com/office/powerpoint/2010/main" val="69001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Personalizado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ED7D3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51C4F74736F36746A627FAB0C60EE251" ma:contentTypeVersion="0" ma:contentTypeDescription="Criar um novo documento." ma:contentTypeScope="" ma:versionID="fc77664676a3119b06a3b08c9220fec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7506b910cc15b996377c43172305fcf5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757220A-E6B8-46CD-8009-3562CAC7690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70CCAED-9264-4566-BC2A-C33A45CC8FBE}">
  <ds:schemaRefs>
    <ds:schemaRef ds:uri="http://purl.org/dc/elements/1.1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A50DF5F-E72D-4E66-B574-A805D666BF0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4832</TotalTime>
  <Words>399</Words>
  <Application>Microsoft Office PowerPoint</Application>
  <PresentationFormat>Apresentação no Ecrã (4:3)</PresentationFormat>
  <Paragraphs>46</Paragraphs>
  <Slides>5</Slides>
  <Notes>5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do Office</vt:lpstr>
      <vt:lpstr>Seminário Internacional sobre Bolsas de Energia</vt:lpstr>
      <vt:lpstr>Estruturação financeira dos mercados de energia e a experiência ibérica</vt:lpstr>
      <vt:lpstr>Estruturação financeira dos mercados de energia e a experiência ibérica</vt:lpstr>
      <vt:lpstr>Estruturação financeira dos mercados de energia e a experiência ibérica</vt:lpstr>
      <vt:lpstr>Estruturação financeira dos mercados de energia e a experiência ibérica</vt:lpstr>
    </vt:vector>
  </TitlesOfParts>
  <Company>ERSE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Maria Teresa Menezes</dc:creator>
  <cp:lastModifiedBy>USER</cp:lastModifiedBy>
  <cp:revision>292</cp:revision>
  <cp:lastPrinted>2019-03-01T09:38:23Z</cp:lastPrinted>
  <dcterms:created xsi:type="dcterms:W3CDTF">2018-01-09T11:09:28Z</dcterms:created>
  <dcterms:modified xsi:type="dcterms:W3CDTF">2019-03-01T14:00:40Z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0x01010051C4F74736F36746A627FAB0C60EE251</vt:lpwstr>
  </property>
</Properties>
</file>